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73" r:id="rId3"/>
    <p:sldMasterId id="2147483680" r:id="rId4"/>
    <p:sldMasterId id="2147483694" r:id="rId5"/>
  </p:sldMasterIdLst>
  <p:notesMasterIdLst>
    <p:notesMasterId r:id="rId37"/>
  </p:notesMasterIdLst>
  <p:handoutMasterIdLst>
    <p:handoutMasterId r:id="rId38"/>
  </p:handoutMasterIdLst>
  <p:sldIdLst>
    <p:sldId id="593" r:id="rId6"/>
    <p:sldId id="594" r:id="rId7"/>
    <p:sldId id="601" r:id="rId8"/>
    <p:sldId id="629" r:id="rId9"/>
    <p:sldId id="600" r:id="rId10"/>
    <p:sldId id="537" r:id="rId11"/>
    <p:sldId id="538" r:id="rId12"/>
    <p:sldId id="539" r:id="rId13"/>
    <p:sldId id="542" r:id="rId14"/>
    <p:sldId id="545" r:id="rId15"/>
    <p:sldId id="623" r:id="rId16"/>
    <p:sldId id="626" r:id="rId17"/>
    <p:sldId id="548" r:id="rId18"/>
    <p:sldId id="550" r:id="rId19"/>
    <p:sldId id="552" r:id="rId20"/>
    <p:sldId id="553" r:id="rId21"/>
    <p:sldId id="627" r:id="rId22"/>
    <p:sldId id="624" r:id="rId23"/>
    <p:sldId id="554" r:id="rId24"/>
    <p:sldId id="555" r:id="rId25"/>
    <p:sldId id="589" r:id="rId26"/>
    <p:sldId id="557" r:id="rId27"/>
    <p:sldId id="560" r:id="rId28"/>
    <p:sldId id="564" r:id="rId29"/>
    <p:sldId id="562" r:id="rId30"/>
    <p:sldId id="563" r:id="rId31"/>
    <p:sldId id="628" r:id="rId32"/>
    <p:sldId id="591" r:id="rId33"/>
    <p:sldId id="630" r:id="rId34"/>
    <p:sldId id="514" r:id="rId35"/>
    <p:sldId id="597" r:id="rId3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8BF40F0B-4F43-4FAC-A44B-30B01452C980}">
          <p14:sldIdLst>
            <p14:sldId id="593"/>
            <p14:sldId id="594"/>
            <p14:sldId id="601"/>
          </p14:sldIdLst>
        </p14:section>
        <p14:section name="Strings" id="{FFABAE1C-6DD7-4C2C-8F4E-4384CCAFF100}">
          <p14:sldIdLst>
            <p14:sldId id="629"/>
            <p14:sldId id="600"/>
          </p14:sldIdLst>
        </p14:section>
        <p14:section name="Manipulating Strings" id="{4F292909-1B7D-40DF-82DD-66B412164F61}">
          <p14:sldIdLst>
            <p14:sldId id="537"/>
            <p14:sldId id="538"/>
            <p14:sldId id="539"/>
            <p14:sldId id="542"/>
            <p14:sldId id="545"/>
            <p14:sldId id="623"/>
            <p14:sldId id="626"/>
            <p14:sldId id="548"/>
            <p14:sldId id="550"/>
          </p14:sldIdLst>
        </p14:section>
        <p14:section name="Other String Operations" id="{E9A42B2B-DA87-48CB-A152-B032C727EFC4}">
          <p14:sldIdLst>
            <p14:sldId id="552"/>
            <p14:sldId id="553"/>
            <p14:sldId id="627"/>
            <p14:sldId id="624"/>
            <p14:sldId id="554"/>
            <p14:sldId id="555"/>
            <p14:sldId id="589"/>
          </p14:sldIdLst>
        </p14:section>
        <p14:section name="Building and Modifying Strings" id="{81D2CB48-273A-43B8-9596-1EAD85F95869}">
          <p14:sldIdLst>
            <p14:sldId id="557"/>
            <p14:sldId id="560"/>
            <p14:sldId id="564"/>
            <p14:sldId id="562"/>
            <p14:sldId id="563"/>
            <p14:sldId id="628"/>
          </p14:sldIdLst>
        </p14:section>
        <p14:section name="Conclusion" id="{9286E23B-2FC3-40A0-8C1A-42589FB25A33}">
          <p14:sldIdLst>
            <p14:sldId id="591"/>
            <p14:sldId id="630"/>
            <p14:sldId id="514"/>
            <p14:sldId id="5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A010"/>
    <a:srgbClr val="FFFFFF"/>
    <a:srgbClr val="C6C0AA"/>
    <a:srgbClr val="F9F0AB"/>
    <a:srgbClr val="F9E6AB"/>
    <a:srgbClr val="F9FAAB"/>
    <a:srgbClr val="767691"/>
    <a:srgbClr val="7676AA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01" autoAdjust="0"/>
    <p:restoredTop sz="96256" autoAdjust="0"/>
  </p:normalViewPr>
  <p:slideViewPr>
    <p:cSldViewPr>
      <p:cViewPr varScale="1">
        <p:scale>
          <a:sx n="87" d="100"/>
          <a:sy n="87" d="100"/>
        </p:scale>
        <p:origin x="307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commentAuthors" Target="commentAuthor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tableStyles" Target="tableStyle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13-Feb-17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13-Feb-17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81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E9C080-C230-4FC9-8855-25F93EDE6954}" type="slidenum">
              <a:rPr lang="en-US"/>
              <a:pPr/>
              <a:t>6</a:t>
            </a:fld>
            <a:r>
              <a:rPr lang="en-US" dirty="0"/>
              <a:t>##</a:t>
            </a:r>
          </a:p>
        </p:txBody>
      </p:sp>
      <p:sp>
        <p:nvSpPr>
          <p:cNvPr id="475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5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83705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351A60-BC04-4D56-8364-D10D2FD458CF}" type="slidenum">
              <a:rPr lang="en-US"/>
              <a:pPr/>
              <a:t>15</a:t>
            </a:fld>
            <a:r>
              <a:rPr lang="en-US" dirty="0"/>
              <a:t>##</a:t>
            </a:r>
          </a:p>
        </p:txBody>
      </p:sp>
      <p:sp>
        <p:nvSpPr>
          <p:cNvPr id="462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2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95135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6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228594"/>
            <a:ext cx="5733818" cy="3475155"/>
          </a:xfrm>
        </p:spPr>
        <p:txBody>
          <a:bodyPr/>
          <a:lstStyle/>
          <a:p>
            <a:endParaRPr lang="bg-B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267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6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228594"/>
            <a:ext cx="5733818" cy="3475155"/>
          </a:xfrm>
        </p:spPr>
        <p:txBody>
          <a:bodyPr/>
          <a:lstStyle/>
          <a:p>
            <a:endParaRPr lang="bg-B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301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E23597-FBBC-42B6-95B8-38385222AA31}" type="slidenum">
              <a:rPr lang="en-US"/>
              <a:pPr/>
              <a:t>24</a:t>
            </a:fld>
            <a:r>
              <a:rPr lang="en-US" dirty="0"/>
              <a:t>##</a:t>
            </a:r>
          </a:p>
        </p:txBody>
      </p:sp>
      <p:sp>
        <p:nvSpPr>
          <p:cNvPr id="67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7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113236"/>
            <a:ext cx="5733818" cy="3472271"/>
          </a:xfrm>
        </p:spPr>
        <p:txBody>
          <a:bodyPr/>
          <a:lstStyle/>
          <a:p>
            <a:pPr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Introducing the StringBuffer Class</a:t>
            </a:r>
          </a:p>
          <a:p>
            <a:pPr lvl="1">
              <a:lnSpc>
                <a:spcPct val="95000"/>
              </a:lnSpc>
              <a:spcBef>
                <a:spcPct val="5000"/>
              </a:spcBef>
            </a:pPr>
            <a:r>
              <a:rPr lang="en-US" dirty="0">
                <a:latin typeface="Courier New" pitchFamily="49" charset="0"/>
              </a:rPr>
              <a:t>StringBuffer</a:t>
            </a:r>
            <a:r>
              <a:rPr lang="en-US" dirty="0"/>
              <a:t> represents strings that can be modified and extended at run time. The following example creates three new </a:t>
            </a:r>
            <a:r>
              <a:rPr lang="en-US" dirty="0">
                <a:latin typeface="Courier New" pitchFamily="49" charset="0"/>
              </a:rPr>
              <a:t>String</a:t>
            </a:r>
            <a:r>
              <a:rPr lang="en-US" dirty="0"/>
              <a:t> objects, and copies all the characters each time a new </a:t>
            </a:r>
            <a:r>
              <a:rPr lang="en-US" dirty="0">
                <a:latin typeface="Courier New" pitchFamily="49" charset="0"/>
              </a:rPr>
              <a:t>String</a:t>
            </a:r>
            <a:r>
              <a:rPr lang="en-US" dirty="0"/>
              <a:t> is created: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String quote = "Fasten your seatbelts, ";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quote = quote + "it's going to be a bumpy night.";</a:t>
            </a:r>
          </a:p>
          <a:p>
            <a:pPr lvl="1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It is more efficient to preallocate the amount of space required using the </a:t>
            </a:r>
            <a:r>
              <a:rPr lang="en-US" dirty="0">
                <a:latin typeface="Courier New" pitchFamily="49" charset="0"/>
              </a:rPr>
              <a:t>StringBuffer</a:t>
            </a:r>
            <a:r>
              <a:rPr lang="en-US" dirty="0"/>
              <a:t> constructor, and its </a:t>
            </a:r>
            <a:r>
              <a:rPr lang="en-US" dirty="0">
                <a:latin typeface="Courier New" pitchFamily="49" charset="0"/>
              </a:rPr>
              <a:t>append()</a:t>
            </a:r>
            <a:r>
              <a:rPr lang="en-US" dirty="0"/>
              <a:t> method as follows: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StringBuffer quote = new StringBuffer(60); // allocate 60 chars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quote.append("Fasten your seatbelts, ");</a:t>
            </a:r>
            <a:br>
              <a:rPr lang="en-US" dirty="0"/>
            </a:br>
            <a:r>
              <a:rPr lang="en-US" dirty="0"/>
              <a:t>quote.append(" it's going to be a bumpy night. ");</a:t>
            </a:r>
          </a:p>
          <a:p>
            <a:pPr lvl="1">
              <a:lnSpc>
                <a:spcPct val="95000"/>
              </a:lnSpc>
              <a:spcBef>
                <a:spcPct val="5000"/>
              </a:spcBef>
            </a:pPr>
            <a:r>
              <a:rPr lang="en-US" dirty="0">
                <a:latin typeface="Courier New" pitchFamily="49" charset="0"/>
              </a:rPr>
              <a:t>StringBuffer</a:t>
            </a:r>
            <a:r>
              <a:rPr lang="en-US" dirty="0"/>
              <a:t> also provides a number of overloaded </a:t>
            </a:r>
            <a:r>
              <a:rPr lang="en-US" dirty="0">
                <a:latin typeface="Courier New" pitchFamily="49" charset="0"/>
              </a:rPr>
              <a:t>insert()</a:t>
            </a:r>
            <a:r>
              <a:rPr lang="en-US" dirty="0"/>
              <a:t> methods for inserting various types of data at a particular location in the string buffer.</a:t>
            </a:r>
          </a:p>
          <a:p>
            <a:pPr>
              <a:lnSpc>
                <a:spcPct val="95000"/>
              </a:lnSpc>
              <a:spcBef>
                <a:spcPct val="5000"/>
              </a:spcBef>
            </a:pPr>
            <a:r>
              <a:rPr lang="en-US" dirty="0">
                <a:solidFill>
                  <a:srgbClr val="0000FF"/>
                </a:solidFill>
              </a:rPr>
              <a:t>Instructor Note</a:t>
            </a:r>
          </a:p>
          <a:p>
            <a:pPr lvl="1">
              <a:lnSpc>
                <a:spcPct val="95000"/>
              </a:lnSpc>
              <a:spcBef>
                <a:spcPct val="0"/>
              </a:spcBef>
            </a:pPr>
            <a:r>
              <a:rPr lang="en-US" dirty="0">
                <a:solidFill>
                  <a:srgbClr val="0000FF"/>
                </a:solidFill>
              </a:rPr>
              <a:t>The example in the slide uses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to reverse the characters in a string. A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object is created, with the same length as the string. The loop traverses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</a:t>
            </a:r>
            <a:r>
              <a:rPr lang="en-US" dirty="0">
                <a:solidFill>
                  <a:srgbClr val="0000FF"/>
                </a:solidFill>
              </a:rPr>
              <a:t> parameter in reverse order and appends each of its characters to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object by using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append()</a:t>
            </a:r>
            <a:r>
              <a:rPr lang="en-US" dirty="0">
                <a:solidFill>
                  <a:srgbClr val="0000FF"/>
                </a:solidFill>
              </a:rPr>
              <a:t>.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therefore holds a reverse copy of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</a:t>
            </a:r>
            <a:r>
              <a:rPr lang="en-US" dirty="0">
                <a:solidFill>
                  <a:srgbClr val="0000FF"/>
                </a:solidFill>
              </a:rPr>
              <a:t> parameter. At the end of the method, a new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 </a:t>
            </a:r>
            <a:r>
              <a:rPr lang="en-US" dirty="0">
                <a:solidFill>
                  <a:srgbClr val="0000FF"/>
                </a:solidFill>
              </a:rPr>
              <a:t>object is created from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object, and this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</a:t>
            </a:r>
            <a:r>
              <a:rPr lang="en-US" dirty="0">
                <a:solidFill>
                  <a:srgbClr val="0000FF"/>
                </a:solidFill>
              </a:rPr>
              <a:t> is returned from the method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78365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28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70439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780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8240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2188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41814774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13-Feb-17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423328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13-Feb-17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34777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31964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1955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464402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8536870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13-Feb-17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84366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13-Feb-17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710199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74572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0674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4018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239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321426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13-Feb-17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655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13-Feb-17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90541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5607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707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13-Feb-17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58597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13-Feb-17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77238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13-Feb-17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3336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softuni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5.jpe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20#1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20#2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smartit.bg/" TargetMode="External"/><Relationship Id="rId13" Type="http://schemas.openxmlformats.org/officeDocument/2006/relationships/image" Target="../media/image34.png"/><Relationship Id="rId18" Type="http://schemas.openxmlformats.org/officeDocument/2006/relationships/hyperlink" Target="http://www.superhosting.bg/" TargetMode="External"/><Relationship Id="rId3" Type="http://schemas.openxmlformats.org/officeDocument/2006/relationships/hyperlink" Target="https://softuni.bg/courses/programming-fundamentals" TargetMode="External"/><Relationship Id="rId21" Type="http://schemas.openxmlformats.org/officeDocument/2006/relationships/image" Target="../media/image38.png"/><Relationship Id="rId7" Type="http://schemas.openxmlformats.org/officeDocument/2006/relationships/image" Target="../media/image31.png"/><Relationship Id="rId12" Type="http://schemas.openxmlformats.org/officeDocument/2006/relationships/hyperlink" Target="http://www.indeavr.com/" TargetMode="External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6" Type="http://schemas.openxmlformats.org/officeDocument/2006/relationships/hyperlink" Target="http://netpeak.bg/" TargetMode="External"/><Relationship Id="rId20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3.png"/><Relationship Id="rId5" Type="http://schemas.openxmlformats.org/officeDocument/2006/relationships/image" Target="../media/image30.png"/><Relationship Id="rId15" Type="http://schemas.openxmlformats.org/officeDocument/2006/relationships/image" Target="../media/image35.png"/><Relationship Id="rId10" Type="http://schemas.openxmlformats.org/officeDocument/2006/relationships/hyperlink" Target="http://www.softwaregroup-bg.com/" TargetMode="External"/><Relationship Id="rId19" Type="http://schemas.openxmlformats.org/officeDocument/2006/relationships/image" Target="../media/image37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32.png"/><Relationship Id="rId14" Type="http://schemas.openxmlformats.org/officeDocument/2006/relationships/hyperlink" Target="http://www.infragistics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telerikacademy.com/Courses/Courses/Details/219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creativecommons.org/licenses/by-nc-sa/3.0/deed.en_U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erikacademy.com/Courses/Courses/Details/81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Relationship Id="rId9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40.png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1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>
            <a:normAutofit/>
          </a:bodyPr>
          <a:lstStyle/>
          <a:p>
            <a:r>
              <a:rPr lang="en-US" dirty="0"/>
              <a:t>Strings and Text Processing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65299"/>
            <a:ext cx="7910299" cy="1311301"/>
          </a:xfrm>
        </p:spPr>
        <p:txBody>
          <a:bodyPr>
            <a:normAutofit/>
          </a:bodyPr>
          <a:lstStyle/>
          <a:p>
            <a:r>
              <a:rPr lang="en-US" dirty="0"/>
              <a:t>Processing and Manipulating Text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410539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488043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334000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715000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 descr="http://softuni.b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634268"/>
            <a:ext cx="2438400" cy="2675987"/>
          </a:xfrm>
          <a:prstGeom prst="rect">
            <a:avLst/>
          </a:prstGeom>
        </p:spPr>
      </p:pic>
      <p:pic>
        <p:nvPicPr>
          <p:cNvPr id="17" name="Picture 16" descr="http://softuni.org">
            <a:hlinkClick r:id="rId7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745783" y="2057400"/>
            <a:ext cx="2175525" cy="83855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4" name="Picture 8" descr="Ball-of-thick-string-007.jpg (460×276)"/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093" y="3505200"/>
            <a:ext cx="3689697" cy="1905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2.jpeg"/>
          <p:cNvPicPr>
            <a:picLocks/>
          </p:cNvPicPr>
          <p:nvPr/>
        </p:nvPicPr>
        <p:blipFill>
          <a:blip r:embed="rId10" cstate="print">
            <a:extLst/>
          </a:blip>
          <a:srcRect l="2237" r="2237"/>
          <a:stretch>
            <a:fillRect/>
          </a:stretch>
        </p:blipFill>
        <p:spPr>
          <a:xfrm>
            <a:off x="8532811" y="4572000"/>
            <a:ext cx="3200401" cy="1828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34297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06211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945573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Finding a character or substring within given string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str.IndexOf(string term)</a:t>
            </a:r>
            <a:r>
              <a:rPr lang="en-US" noProof="1"/>
              <a:t> – returns the index of the first occurrence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term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noProof="1"/>
              <a:t>in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</a:p>
          <a:p>
            <a:pPr lvl="2">
              <a:lnSpc>
                <a:spcPct val="100000"/>
              </a:lnSpc>
              <a:spcAft>
                <a:spcPts val="0"/>
              </a:spcAft>
            </a:pPr>
            <a:r>
              <a:rPr lang="en-US" noProof="1"/>
              <a:t>Returns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-1</a:t>
            </a:r>
            <a:r>
              <a:rPr lang="en-US" noProof="1"/>
              <a:t> if there is no match</a:t>
            </a:r>
          </a:p>
          <a:p>
            <a:pPr marL="377887" lvl="1" indent="0">
              <a:lnSpc>
                <a:spcPct val="100000"/>
              </a:lnSpc>
              <a:buNone/>
            </a:pPr>
            <a:endParaRPr lang="en-US" sz="2800" dirty="0">
              <a:latin typeface="Courier New" pitchFamily="49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endParaRPr lang="en-US" dirty="0"/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str.LastIndexOf(string term)</a:t>
            </a:r>
            <a:r>
              <a:rPr lang="en-US" noProof="1"/>
              <a:t> – returns the index of the last occurrence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term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noProof="1"/>
              <a:t>in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endParaRPr lang="en-US" noProof="1">
              <a:latin typeface="Courier New" pitchFamily="49" charset="0"/>
            </a:endParaRPr>
          </a:p>
        </p:txBody>
      </p:sp>
      <p:sp>
        <p:nvSpPr>
          <p:cNvPr id="606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in Strings</a:t>
            </a:r>
            <a:endParaRPr lang="bg-BG" dirty="0"/>
          </a:p>
        </p:txBody>
      </p:sp>
      <p:sp>
        <p:nvSpPr>
          <p:cNvPr id="606214" name="Rectangle 6"/>
          <p:cNvSpPr>
            <a:spLocks noChangeArrowheads="1"/>
          </p:cNvSpPr>
          <p:nvPr/>
        </p:nvSpPr>
        <p:spPr bwMode="auto">
          <a:xfrm>
            <a:off x="912812" y="3219271"/>
            <a:ext cx="102108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email = "vasko@gmail.org";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firstIndex = email.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IndexOf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("@"); // 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noIndex = email.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IndexOf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("/"); // -1</a:t>
            </a:r>
          </a:p>
        </p:txBody>
      </p:sp>
      <p:sp>
        <p:nvSpPr>
          <p:cNvPr id="606215" name="Rectangle 7"/>
          <p:cNvSpPr>
            <a:spLocks noChangeArrowheads="1"/>
          </p:cNvSpPr>
          <p:nvPr/>
        </p:nvSpPr>
        <p:spPr bwMode="auto">
          <a:xfrm>
            <a:off x="912811" y="5722203"/>
            <a:ext cx="10210801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verse = "To be or not to be..";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lastIndex = verse.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LastIndexOf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("be"); // 16</a:t>
            </a:r>
          </a:p>
        </p:txBody>
      </p:sp>
      <p:pic>
        <p:nvPicPr>
          <p:cNvPr id="49154" name="Picture 2" descr="http://www.eton.ac/images/search-icon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612" y="2514600"/>
            <a:ext cx="1905000" cy="1905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61603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2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6214" grpId="0" animBg="1"/>
      <p:bldP spid="6062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Problem: Count substring occurrences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You are given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text </a:t>
            </a:r>
            <a:r>
              <a:rPr lang="en-US" dirty="0"/>
              <a:t>and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pattern</a:t>
            </a:r>
          </a:p>
          <a:p>
            <a:pPr lvl="1"/>
            <a:r>
              <a:rPr lang="en-US" dirty="0"/>
              <a:t>Find how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times</a:t>
            </a:r>
            <a:r>
              <a:rPr lang="en-US" dirty="0"/>
              <a:t> that pattern is in the text.</a:t>
            </a:r>
          </a:p>
          <a:p>
            <a:pPr lvl="2"/>
            <a:r>
              <a:rPr lang="en-US" dirty="0"/>
              <a:t>Overlapping is allowed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46012" y="3545376"/>
            <a:ext cx="2411104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ababa </a:t>
            </a:r>
            <a:r>
              <a:rPr lang="en-US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aba</a:t>
            </a:r>
            <a:endParaRPr lang="en-US" dirty="0"/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aba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865589" y="3695995"/>
            <a:ext cx="73005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3267818" y="3830130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46012" y="4953001"/>
            <a:ext cx="3824400" cy="91480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Welcome to SoftUni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Java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364360" y="5136196"/>
            <a:ext cx="73005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4799012" y="5238782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325580" y="3545375"/>
            <a:ext cx="2411104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aaaaaa</a:t>
            </a:r>
            <a:endParaRPr lang="en-US" dirty="0"/>
          </a:p>
          <a:p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aa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9540380" y="3711768"/>
            <a:ext cx="730052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ight Arrow 14"/>
          <p:cNvSpPr/>
          <p:nvPr/>
        </p:nvSpPr>
        <p:spPr>
          <a:xfrm>
            <a:off x="8847386" y="3830129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https://judge.softuni.bg/Contests/Practice/Index/320#1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05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Solution: Count substring occurrences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2" y="1502478"/>
            <a:ext cx="10210800" cy="466972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input = Console.ReadLine().ToLower();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pattern = Console.ReadLine().ToLower();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counter = 0;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index = input.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IndexOf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(pattern);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 (index != -1)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counter++;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index = input.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IndexOf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(pattern, index + 1)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Console.WriteLine(counter);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210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Substrings</a:t>
            </a:r>
            <a:endParaRPr lang="bg-BG" dirty="0"/>
          </a:p>
        </p:txBody>
      </p:sp>
      <p:sp>
        <p:nvSpPr>
          <p:cNvPr id="607235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066801"/>
            <a:ext cx="11049000" cy="565467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Extracting substrings</a:t>
            </a:r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str.Substring(int startIndex, int length)</a:t>
            </a:r>
          </a:p>
          <a:p>
            <a:pPr lvl="1">
              <a:lnSpc>
                <a:spcPct val="100000"/>
              </a:lnSpc>
            </a:pPr>
            <a:endParaRPr lang="en-US" noProof="1"/>
          </a:p>
          <a:p>
            <a:pPr lvl="1">
              <a:lnSpc>
                <a:spcPct val="100000"/>
              </a:lnSpc>
            </a:pPr>
            <a:endParaRPr lang="en-US" noProof="1"/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str.Substring(int startIndex)</a:t>
            </a:r>
          </a:p>
        </p:txBody>
      </p:sp>
      <p:sp>
        <p:nvSpPr>
          <p:cNvPr id="607238" name="Rectangle 6"/>
          <p:cNvSpPr>
            <a:spLocks noChangeArrowheads="1"/>
          </p:cNvSpPr>
          <p:nvPr/>
        </p:nvSpPr>
        <p:spPr bwMode="auto">
          <a:xfrm>
            <a:off x="1052511" y="2391804"/>
            <a:ext cx="10147301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filename = @"C:\Pics\Rila200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.jpg";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 = filename.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Substring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(8, 8);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name is Rila200</a:t>
            </a:r>
            <a:r>
              <a:rPr lang="bg-BG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07239" name="Rectangle 7"/>
          <p:cNvSpPr>
            <a:spLocks noChangeArrowheads="1"/>
          </p:cNvSpPr>
          <p:nvPr/>
        </p:nvSpPr>
        <p:spPr bwMode="auto">
          <a:xfrm>
            <a:off x="1072498" y="4286071"/>
            <a:ext cx="10127314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filename = @"C:\Pics\Summer2009.jpg";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nameAndExtension = filename.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Substring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(8);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nameAndExtension is Summer2009.jpg</a:t>
            </a:r>
          </a:p>
        </p:txBody>
      </p:sp>
      <p:graphicFrame>
        <p:nvGraphicFramePr>
          <p:cNvPr id="607342" name="Group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472665"/>
              </p:ext>
            </p:extLst>
          </p:nvPr>
        </p:nvGraphicFramePr>
        <p:xfrm>
          <a:off x="2023270" y="5775445"/>
          <a:ext cx="8142285" cy="845504"/>
        </p:xfrm>
        <a:graphic>
          <a:graphicData uri="http://schemas.openxmlformats.org/drawingml/2006/table">
            <a:tbl>
              <a:tblPr/>
              <a:tblGrid>
                <a:gridCol w="4079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79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3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47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0790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0947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07901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06327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07901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07902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43338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2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3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4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5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6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7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8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9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10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11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12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13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14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15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16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  <a:cs typeface="Arial" charset="0"/>
                        </a:rPr>
                        <a:t>17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  <a:cs typeface="Arial" charset="0"/>
                        </a:rPr>
                        <a:t>18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  <a:cs typeface="Arial" charset="0"/>
                        </a:rPr>
                        <a:t>19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C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: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\ 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P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i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c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s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\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R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i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l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a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2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5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.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j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p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g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284176" y="5775445"/>
            <a:ext cx="4881377" cy="845504"/>
          </a:xfrm>
          <a:prstGeom prst="rect">
            <a:avLst/>
          </a:prstGeom>
          <a:solidFill>
            <a:srgbClr val="F0A22E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Rectangle 2"/>
          <p:cNvSpPr/>
          <p:nvPr/>
        </p:nvSpPr>
        <p:spPr>
          <a:xfrm>
            <a:off x="5284177" y="5775445"/>
            <a:ext cx="3248633" cy="845504"/>
          </a:xfrm>
          <a:prstGeom prst="rect">
            <a:avLst/>
          </a:prstGeom>
          <a:solidFill>
            <a:srgbClr val="F0A22E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4496560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7238" grpId="0" animBg="1"/>
      <p:bldP spid="607239" grpId="0" animBg="1"/>
      <p:bldP spid="9" grpId="0" animBg="1"/>
      <p:bldP spid="3" grpId="0" animBg="1"/>
      <p:bldP spid="3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Strings</a:t>
            </a:r>
            <a:endParaRPr lang="bg-BG" dirty="0"/>
          </a:p>
        </p:txBody>
      </p:sp>
      <p:sp>
        <p:nvSpPr>
          <p:cNvPr id="6348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To split a string by given separator(s) use the following method:</a:t>
            </a:r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</a:pPr>
            <a:r>
              <a:rPr lang="en-US" dirty="0"/>
              <a:t>Example:</a:t>
            </a:r>
            <a:endParaRPr lang="bg-BG" dirty="0"/>
          </a:p>
        </p:txBody>
      </p:sp>
      <p:sp>
        <p:nvSpPr>
          <p:cNvPr id="634884" name="Rectangle 4"/>
          <p:cNvSpPr>
            <a:spLocks noChangeArrowheads="1"/>
          </p:cNvSpPr>
          <p:nvPr/>
        </p:nvSpPr>
        <p:spPr bwMode="auto">
          <a:xfrm>
            <a:off x="684212" y="1836180"/>
            <a:ext cx="10668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Split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(params char[] separator)</a:t>
            </a:r>
          </a:p>
        </p:txBody>
      </p:sp>
      <p:sp>
        <p:nvSpPr>
          <p:cNvPr id="634885" name="Rectangle 5"/>
          <p:cNvSpPr>
            <a:spLocks noChangeArrowheads="1"/>
          </p:cNvSpPr>
          <p:nvPr/>
        </p:nvSpPr>
        <p:spPr bwMode="auto">
          <a:xfrm>
            <a:off x="684212" y="3200400"/>
            <a:ext cx="10668000" cy="3124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listOfBeers = "Amstel, Zagorka, Tuborg, Becks.";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beers = listOfBeers.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Split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 ', ',', '.');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Console.WriteLine("Available beers are:");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(string beer in beers)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Console.WriteLine(beer);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Picture 1" descr="C:\Trash\splot.png"/>
          <p:cNvPicPr>
            <a:picLocks noChangeAspect="1" noChangeArrowheads="1"/>
          </p:cNvPicPr>
          <p:nvPr/>
        </p:nvPicPr>
        <p:blipFill>
          <a:blip r:embed="rId2" cstate="screen">
            <a:lum bright="10000"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012" y="4572000"/>
            <a:ext cx="1495424" cy="1342234"/>
          </a:xfrm>
          <a:prstGeom prst="rect">
            <a:avLst/>
          </a:prstGeom>
          <a:noFill/>
          <a:effectLst>
            <a:softEdge rad="3175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62221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419600"/>
            <a:ext cx="8938472" cy="820600"/>
          </a:xfrm>
        </p:spPr>
        <p:txBody>
          <a:bodyPr/>
          <a:lstStyle/>
          <a:p>
            <a:r>
              <a:rPr lang="en-US" dirty="0"/>
              <a:t>Other String Operations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255344"/>
            <a:ext cx="8938472" cy="688256"/>
          </a:xfrm>
        </p:spPr>
        <p:txBody>
          <a:bodyPr/>
          <a:lstStyle/>
          <a:p>
            <a:r>
              <a:rPr lang="en-US"/>
              <a:t>Replacing and deleting Substrings, Changing Character Casing, Trimming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651" y="1295400"/>
            <a:ext cx="4229523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1256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Replacing and Deleting Substrings</a:t>
            </a:r>
            <a:endParaRPr lang="bg-BG" sz="3600" dirty="0"/>
          </a:p>
        </p:txBody>
      </p:sp>
      <p:sp>
        <p:nvSpPr>
          <p:cNvPr id="4638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str.Replace(string match, string term)</a:t>
            </a:r>
            <a:r>
              <a:rPr lang="en-US" sz="3000" dirty="0"/>
              <a:t> – replaces all occurrences of given string with another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The result is a new string (strings are immutable)</a:t>
            </a:r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str.Re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move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int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000" dirty="0"/>
              <a:t>– deletes part of a string and produces a new string as result</a:t>
            </a:r>
            <a:endParaRPr lang="bg-BG" sz="3000" dirty="0"/>
          </a:p>
        </p:txBody>
      </p:sp>
      <p:sp>
        <p:nvSpPr>
          <p:cNvPr id="463876" name="Rectangle 4"/>
          <p:cNvSpPr>
            <a:spLocks noChangeArrowheads="1"/>
          </p:cNvSpPr>
          <p:nvPr/>
        </p:nvSpPr>
        <p:spPr bwMode="auto">
          <a:xfrm>
            <a:off x="836612" y="2870537"/>
            <a:ext cx="10439400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cocktail = "Vodka + Martini + Cherry";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replaced = cocktail.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Replace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("+", "and");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Vodka and Martini and Cherry</a:t>
            </a:r>
          </a:p>
        </p:txBody>
      </p:sp>
      <p:sp>
        <p:nvSpPr>
          <p:cNvPr id="463877" name="Rectangle 5"/>
          <p:cNvSpPr>
            <a:spLocks noChangeArrowheads="1"/>
          </p:cNvSpPr>
          <p:nvPr/>
        </p:nvSpPr>
        <p:spPr bwMode="auto">
          <a:xfrm>
            <a:off x="841950" y="5232737"/>
            <a:ext cx="10434061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price = "$ 1234567";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lowPrice = price.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Remove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(2, 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$ 4567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677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87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Problem: Text filter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You are given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text </a:t>
            </a:r>
            <a:r>
              <a:rPr lang="en-US" dirty="0"/>
              <a:t>and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string </a:t>
            </a:r>
            <a:r>
              <a:rPr lang="en-US" dirty="0"/>
              <a:t>of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banned words</a:t>
            </a:r>
          </a:p>
          <a:p>
            <a:pPr lvl="1"/>
            <a:r>
              <a:rPr lang="en-US" dirty="0"/>
              <a:t>Replace all banned words in the text.</a:t>
            </a:r>
          </a:p>
          <a:p>
            <a:pPr lvl="2"/>
            <a:r>
              <a:rPr lang="en-US" dirty="0"/>
              <a:t>You should replace</a:t>
            </a:r>
            <a:r>
              <a:rPr lang="bg-BG" dirty="0"/>
              <a:t> </a:t>
            </a:r>
            <a:r>
              <a:rPr lang="en-GB" dirty="0"/>
              <a:t>with </a:t>
            </a:r>
            <a:r>
              <a:rPr lang="en-US" dirty="0"/>
              <a:t>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*</a:t>
            </a:r>
            <a:r>
              <a:rPr lang="en-US" dirty="0"/>
              <a:t>",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equal</a:t>
            </a:r>
            <a:r>
              <a:rPr lang="en-US" dirty="0"/>
              <a:t> to the word's length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221566" y="3175096"/>
            <a:ext cx="76344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Linux, Windows</a:t>
            </a:r>
          </a:p>
          <a:p>
            <a:r>
              <a:rPr lang="en-US" dirty="0"/>
              <a:t>It is not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Linux</a:t>
            </a:r>
            <a:r>
              <a:rPr lang="en-US" dirty="0"/>
              <a:t>, it is GNU/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Linux</a:t>
            </a:r>
            <a:r>
              <a:rPr lang="en-US" dirty="0"/>
              <a:t>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Linux</a:t>
            </a:r>
            <a:r>
              <a:rPr lang="en-US" dirty="0"/>
              <a:t> is merely the kernel, while GNU adds the functionality.</a:t>
            </a:r>
            <a:r>
              <a:rPr lang="bg-BG" dirty="0"/>
              <a:t>..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9" name="Right Arrow 8"/>
          <p:cNvSpPr/>
          <p:nvPr/>
        </p:nvSpPr>
        <p:spPr>
          <a:xfrm rot="5400000">
            <a:off x="4636797" y="4621775"/>
            <a:ext cx="444897" cy="35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60412" y="6190147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https://judge.softuni.bg/Contests/Practice/Index/320#2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217612" y="5219259"/>
            <a:ext cx="7634400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It is not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*****</a:t>
            </a:r>
            <a:r>
              <a:rPr lang="en-US" dirty="0"/>
              <a:t>, it is GNU/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*****</a:t>
            </a:r>
            <a:r>
              <a:rPr lang="en-US" dirty="0"/>
              <a:t>.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*****</a:t>
            </a:r>
            <a:r>
              <a:rPr lang="en-US" dirty="0"/>
              <a:t> is merely the kernel, while GNU adds the functionality.</a:t>
            </a:r>
            <a:r>
              <a:rPr lang="bg-BG" dirty="0"/>
              <a:t>..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5730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815" y="40341"/>
            <a:ext cx="9577597" cy="1026459"/>
          </a:xfrm>
        </p:spPr>
        <p:txBody>
          <a:bodyPr/>
          <a:lstStyle/>
          <a:p>
            <a:r>
              <a:rPr lang="en-GB" dirty="0"/>
              <a:t>Solution: Text Filter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17512" y="1066800"/>
            <a:ext cx="11353800" cy="55745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banWords = Console.ReadLine()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			.Split(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// ToDo: Add seprators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text = Console.ReadLine();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banWord in banWords)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if (text.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Contains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(banWord))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text = text.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Replace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(banWord, new string('*', 						banWord.Length));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Console.WriteLine(text);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7847012" y="2177580"/>
            <a:ext cx="3505200" cy="1702784"/>
          </a:xfrm>
          <a:prstGeom prst="wedgeRoundRectCallout">
            <a:avLst>
              <a:gd name="adj1" fmla="val -85178"/>
              <a:gd name="adj2" fmla="val 33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Contains(…)</a:t>
            </a:r>
            <a:r>
              <a:rPr lang="en-US" sz="2800" noProof="1">
                <a:solidFill>
                  <a:srgbClr val="FFFFFF"/>
                </a:solidFill>
              </a:rPr>
              <a:t> </a:t>
            </a:r>
            <a:r>
              <a:rPr lang="en-US" sz="2800" dirty="0">
                <a:solidFill>
                  <a:srgbClr val="FFFFFF"/>
                </a:solidFill>
              </a:rPr>
              <a:t>checks if string contains another string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082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Character Casing</a:t>
            </a:r>
            <a:endParaRPr lang="bg-BG" dirty="0"/>
          </a:p>
        </p:txBody>
      </p:sp>
      <p:sp>
        <p:nvSpPr>
          <p:cNvPr id="6113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Using the method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ToLower()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4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Using the method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ToUpper()</a:t>
            </a:r>
          </a:p>
        </p:txBody>
      </p:sp>
      <p:sp>
        <p:nvSpPr>
          <p:cNvPr id="611332" name="Rectangle 4"/>
          <p:cNvSpPr>
            <a:spLocks noChangeArrowheads="1"/>
          </p:cNvSpPr>
          <p:nvPr/>
        </p:nvSpPr>
        <p:spPr bwMode="auto">
          <a:xfrm>
            <a:off x="689550" y="1868055"/>
            <a:ext cx="10510261" cy="11695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alpha = "aBcDeFg";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lowerAlpha = alpha.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ToLower()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abcdefg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Console.WriteLine(lowerAlpha);</a:t>
            </a:r>
          </a:p>
        </p:txBody>
      </p:sp>
      <p:sp>
        <p:nvSpPr>
          <p:cNvPr id="611333" name="Rectangle 5"/>
          <p:cNvSpPr>
            <a:spLocks noChangeArrowheads="1"/>
          </p:cNvSpPr>
          <p:nvPr/>
        </p:nvSpPr>
        <p:spPr bwMode="auto">
          <a:xfrm>
            <a:off x="684211" y="4114800"/>
            <a:ext cx="10515599" cy="11695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alpha = "aBcDeFg";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upperAlpha = alpha.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ToUpper()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ABCDEFG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Console.WriteLine(upperAlpha);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3619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133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What is a String?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Manipulating Strings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Comparing, Concatenating, Searching</a:t>
            </a:r>
          </a:p>
          <a:p>
            <a:pPr lvl="1">
              <a:lnSpc>
                <a:spcPts val="4000"/>
              </a:lnSpc>
            </a:pPr>
            <a:r>
              <a:rPr lang="en-US" dirty="0"/>
              <a:t>Extracting Substrings, Splitting</a:t>
            </a: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en-US" dirty="0"/>
              <a:t>Building and Modifying Strings</a:t>
            </a:r>
          </a:p>
          <a:p>
            <a:pPr lvl="1">
              <a:lnSpc>
                <a:spcPts val="4000"/>
              </a:lnSpc>
            </a:pPr>
            <a:r>
              <a:rPr lang="en-US" dirty="0"/>
              <a:t>Why Is the + Operator Slow?</a:t>
            </a:r>
          </a:p>
          <a:p>
            <a:pPr lvl="1">
              <a:lnSpc>
                <a:spcPts val="4000"/>
              </a:lnSpc>
            </a:pPr>
            <a:r>
              <a:rPr lang="en-US" dirty="0"/>
              <a:t>Using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StringBuilder</a:t>
            </a:r>
            <a:r>
              <a:rPr lang="en-US" dirty="0"/>
              <a:t> Class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04212" y="1638368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3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379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str.Trim()</a:t>
            </a:r>
            <a:r>
              <a:rPr lang="en-US" sz="3000" noProof="1">
                <a:latin typeface="+mj-lt"/>
                <a:cs typeface="Consolas" pitchFamily="49" charset="0"/>
              </a:rPr>
              <a:t> – trims whitespaces at start and end of string</a:t>
            </a:r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Trim(params char[] chars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>
              <a:lnSpc>
                <a:spcPct val="100000"/>
              </a:lnSpc>
            </a:pPr>
            <a:endParaRPr lang="en-US" sz="3000" dirty="0">
              <a:latin typeface="Courier New" pitchFamily="49" charset="0"/>
            </a:endParaRPr>
          </a:p>
          <a:p>
            <a:pPr>
              <a:lnSpc>
                <a:spcPct val="100000"/>
              </a:lnSpc>
            </a:pPr>
            <a:endParaRPr lang="en-US" sz="3000" dirty="0">
              <a:latin typeface="Courier New" pitchFamily="49" charset="0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Trim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Start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  <a:r>
              <a:rPr lang="en-US" sz="3000" b="1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and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str.Trim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End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</p:txBody>
      </p:sp>
      <p:sp>
        <p:nvSpPr>
          <p:cNvPr id="637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Trimming White Space</a:t>
            </a:r>
            <a:endParaRPr lang="bg-BG" dirty="0"/>
          </a:p>
        </p:txBody>
      </p:sp>
      <p:sp>
        <p:nvSpPr>
          <p:cNvPr id="637956" name="Rectangle 4"/>
          <p:cNvSpPr>
            <a:spLocks noChangeArrowheads="1"/>
          </p:cNvSpPr>
          <p:nvPr/>
        </p:nvSpPr>
        <p:spPr bwMode="auto">
          <a:xfrm>
            <a:off x="684212" y="1830339"/>
            <a:ext cx="1059180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"    example of white space    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clean = s.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Trim()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Console.WriteLine(clean); // example of white space</a:t>
            </a:r>
          </a:p>
        </p:txBody>
      </p:sp>
      <p:sp>
        <p:nvSpPr>
          <p:cNvPr id="637958" name="Rectangle 6"/>
          <p:cNvSpPr>
            <a:spLocks noChangeArrowheads="1"/>
          </p:cNvSpPr>
          <p:nvPr/>
        </p:nvSpPr>
        <p:spPr bwMode="auto">
          <a:xfrm>
            <a:off x="684212" y="3693442"/>
            <a:ext cx="1059180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" \t\nHello!!! \n";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clean = s.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 ', ',' ,'!', '\n','\t');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Console.WriteLine(clean); // Hello</a:t>
            </a:r>
          </a:p>
        </p:txBody>
      </p:sp>
      <p:sp>
        <p:nvSpPr>
          <p:cNvPr id="637959" name="Rectangle 7"/>
          <p:cNvSpPr>
            <a:spLocks noChangeArrowheads="1"/>
          </p:cNvSpPr>
          <p:nvPr/>
        </p:nvSpPr>
        <p:spPr bwMode="auto">
          <a:xfrm>
            <a:off x="684212" y="5636277"/>
            <a:ext cx="10591800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"   C#   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clean = s.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TrimStart()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clean = "C#   ";</a:t>
            </a:r>
          </a:p>
        </p:txBody>
      </p:sp>
    </p:spTree>
    <p:extLst>
      <p:ext uri="{BB962C8B-B14F-4D97-AF65-F5344CB8AC3E}">
        <p14:creationId xmlns:p14="http://schemas.microsoft.com/office/powerpoint/2010/main" val="24530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7958" grpId="0" animBg="1"/>
      <p:bldP spid="63795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688256"/>
          </a:xfrm>
        </p:spPr>
        <p:txBody>
          <a:bodyPr/>
          <a:lstStyle/>
          <a:p>
            <a:r>
              <a:rPr lang="en-US" dirty="0"/>
              <a:t>Exercises in class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Operations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816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Building and Modifying Strings</a:t>
            </a:r>
            <a:endParaRPr lang="bg-BG" sz="4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1"/>
              <a:t>Using the StringBuilder Class</a:t>
            </a:r>
          </a:p>
        </p:txBody>
      </p:sp>
      <p:pic>
        <p:nvPicPr>
          <p:cNvPr id="31746" name="Picture 2" descr="http://www.rpwages.com/images/crane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5502" y="1734120"/>
            <a:ext cx="4617820" cy="2895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59495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79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StringBuilde</a:t>
            </a:r>
            <a:r>
              <a:rPr lang="en-US" dirty="0"/>
              <a:t>r: How It Works?</a:t>
            </a:r>
            <a:endParaRPr lang="bg-BG" dirty="0"/>
          </a:p>
        </p:txBody>
      </p:sp>
      <p:sp>
        <p:nvSpPr>
          <p:cNvPr id="673794" name="Rectangle 2"/>
          <p:cNvSpPr>
            <a:spLocks noGrp="1" noChangeArrowheads="1"/>
          </p:cNvSpPr>
          <p:nvPr>
            <p:ph idx="1"/>
          </p:nvPr>
        </p:nvSpPr>
        <p:spPr>
          <a:xfrm>
            <a:off x="303212" y="4114800"/>
            <a:ext cx="11506200" cy="248285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keeps a buffer memory, allocated </a:t>
            </a:r>
            <a:br>
              <a:rPr lang="en-US" dirty="0"/>
            </a:br>
            <a:r>
              <a:rPr lang="en-US" dirty="0"/>
              <a:t>in advance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Most operations use the buffer memory and do not</a:t>
            </a:r>
            <a:br>
              <a:rPr lang="en-US" dirty="0"/>
            </a:br>
            <a:r>
              <a:rPr lang="en-US" dirty="0"/>
              <a:t>allocate new objects</a:t>
            </a:r>
          </a:p>
        </p:txBody>
      </p:sp>
      <p:graphicFrame>
        <p:nvGraphicFramePr>
          <p:cNvPr id="673840" name="Group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730764"/>
              </p:ext>
            </p:extLst>
          </p:nvPr>
        </p:nvGraphicFramePr>
        <p:xfrm>
          <a:off x="3603569" y="1896281"/>
          <a:ext cx="5526088" cy="381000"/>
        </p:xfrm>
        <a:graphic>
          <a:graphicData uri="http://schemas.openxmlformats.org/drawingml/2006/table">
            <a:tbl>
              <a:tblPr/>
              <a:tblGrid>
                <a:gridCol w="36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6988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H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e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l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l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o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,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C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#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!</a:t>
                      </a: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73831" name="AutoShape 39"/>
          <p:cNvSpPr>
            <a:spLocks/>
          </p:cNvSpPr>
          <p:nvPr/>
        </p:nvSpPr>
        <p:spPr bwMode="auto">
          <a:xfrm rot="16200000">
            <a:off x="5003772" y="935817"/>
            <a:ext cx="460375" cy="3244904"/>
          </a:xfrm>
          <a:prstGeom prst="leftBrace">
            <a:avLst>
              <a:gd name="adj1" fmla="val 72989"/>
              <a:gd name="adj2" fmla="val 50000"/>
            </a:avLst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wrap="none"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3832" name="AutoShape 40"/>
          <p:cNvSpPr>
            <a:spLocks/>
          </p:cNvSpPr>
          <p:nvPr/>
        </p:nvSpPr>
        <p:spPr bwMode="auto">
          <a:xfrm rot="16200000">
            <a:off x="7796185" y="1464508"/>
            <a:ext cx="460375" cy="2187521"/>
          </a:xfrm>
          <a:prstGeom prst="leftBrace">
            <a:avLst>
              <a:gd name="adj1" fmla="val 26178"/>
              <a:gd name="adj2" fmla="val 50000"/>
            </a:avLst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wrap="none"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3835" name="AutoShape 43"/>
          <p:cNvSpPr>
            <a:spLocks/>
          </p:cNvSpPr>
          <p:nvPr/>
        </p:nvSpPr>
        <p:spPr bwMode="auto">
          <a:xfrm rot="5400000" flipV="1">
            <a:off x="6196752" y="-1077900"/>
            <a:ext cx="331787" cy="5502275"/>
          </a:xfrm>
          <a:prstGeom prst="leftBrace">
            <a:avLst>
              <a:gd name="adj1" fmla="val 138198"/>
              <a:gd name="adj2" fmla="val 50000"/>
            </a:avLst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wrap="none" anchor="ctr"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1812" y="1803689"/>
            <a:ext cx="2847254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  <a:p>
            <a:pPr lvl="1">
              <a:spcBef>
                <a:spcPts val="1200"/>
              </a:spcBef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Length = 9</a:t>
            </a:r>
          </a:p>
          <a:p>
            <a:pPr lvl="1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Capacity = 15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22522" y="1004224"/>
            <a:ext cx="1274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Capacity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31420" y="2861908"/>
            <a:ext cx="1928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used buffer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(Length)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64372" y="2846518"/>
            <a:ext cx="1524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unused buffer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746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3794" grpId="0" uiExpand="1" build="p"/>
      <p:bldP spid="673831" grpId="0" animBg="1"/>
      <p:bldP spid="673832" grpId="0" animBg="1"/>
      <p:bldP spid="673835" grpId="0" animBg="1"/>
      <p:bldP spid="13" grpId="0"/>
      <p:bldP spid="14" grpId="0"/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7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000" noProof="1"/>
              <a:t>Use the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System.Text.StringBuilder</a:t>
            </a:r>
            <a:r>
              <a:rPr lang="en-US" sz="3000" noProof="1"/>
              <a:t> class for modifiable strings of characters: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sz="1500" noProof="1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noProof="1"/>
              <a:t>Use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noProof="1"/>
              <a:t>if you need to keep adding characters to a string</a:t>
            </a:r>
          </a:p>
        </p:txBody>
      </p:sp>
      <p:sp>
        <p:nvSpPr>
          <p:cNvPr id="6717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Changing the Contents of a String</a:t>
            </a:r>
            <a:endParaRPr lang="en-US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1748" name="Rectangle 4"/>
          <p:cNvSpPr>
            <a:spLocks noChangeArrowheads="1"/>
          </p:cNvSpPr>
          <p:nvPr/>
        </p:nvSpPr>
        <p:spPr bwMode="auto">
          <a:xfrm>
            <a:off x="760412" y="2208580"/>
            <a:ext cx="10591800" cy="36317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string ReverseString(string 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StringBuilder sb = new StringBuilder();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s.Length - 1; i &gt;= 0; i--)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sb.Append(s[i]);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   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3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sb.ToString();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23113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noProof="1"/>
              <a:t>StringBuilde</a:t>
            </a:r>
            <a:r>
              <a:rPr lang="en-US" dirty="0"/>
              <a:t>r Class</a:t>
            </a:r>
            <a:endParaRPr lang="bg-BG" dirty="0"/>
          </a:p>
        </p:txBody>
      </p:sp>
      <p:sp>
        <p:nvSpPr>
          <p:cNvPr id="674819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143001"/>
            <a:ext cx="11201400" cy="5383213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StringBuilder(int capacity)</a:t>
            </a:r>
            <a:r>
              <a:rPr lang="en-US" sz="3200" dirty="0"/>
              <a:t> constructor allocates in advance buffer of size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capacity</a:t>
            </a:r>
          </a:p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Capacity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holds the currently allocated space (in characters)</a:t>
            </a:r>
          </a:p>
          <a:p>
            <a:pPr>
              <a:lnSpc>
                <a:spcPct val="110000"/>
              </a:lnSpc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this[int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index]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(indexer in C#) gives access to the char value at given position</a:t>
            </a:r>
          </a:p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holds the length of the string in the buffer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6328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noProof="1"/>
              <a:t>StringBuilde</a:t>
            </a:r>
            <a:r>
              <a:rPr lang="en-US" dirty="0"/>
              <a:t>r Class (2)</a:t>
            </a:r>
            <a:endParaRPr lang="bg-BG" dirty="0"/>
          </a:p>
        </p:txBody>
      </p:sp>
      <p:sp>
        <p:nvSpPr>
          <p:cNvPr id="675843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990600"/>
            <a:ext cx="10972800" cy="5638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sb.Append(…)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US" sz="3000" noProof="1"/>
              <a:t>appends a string or another object after the last character in the buffer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sb.Remove(int startIndex, int length)</a:t>
            </a:r>
            <a:r>
              <a:rPr lang="en-US" sz="3000" noProof="1"/>
              <a:t> removes the characters in given range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sb.Insert(int index, string str)</a:t>
            </a:r>
            <a:r>
              <a:rPr lang="en-US" sz="3000" noProof="1"/>
              <a:t> inserts given string (or object) at given position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sb.Replace(string oldStr, string newStr)</a:t>
            </a:r>
            <a:r>
              <a:rPr lang="en-US" sz="3000" noProof="1">
                <a:latin typeface="+mj-lt"/>
              </a:rPr>
              <a:t> </a:t>
            </a:r>
            <a:r>
              <a:rPr lang="en-US" sz="3000" noProof="1"/>
              <a:t>replaces all occurrences of a substring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sb.ToString()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anose="020B0609020204030204" pitchFamily="49" charset="0"/>
              </a:rPr>
              <a:t> </a:t>
            </a:r>
            <a:r>
              <a:rPr lang="en-US" sz="3000" noProof="1"/>
              <a:t>converts the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sz="30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000" noProof="1"/>
              <a:t>to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135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Demo: String concatenation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Given the code below try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optimize</a:t>
            </a:r>
            <a:r>
              <a:rPr lang="en-US" dirty="0"/>
              <a:t> it to go under 10 secs. </a:t>
            </a:r>
          </a:p>
          <a:p>
            <a:pPr lvl="1"/>
            <a:r>
              <a:rPr lang="en-US" dirty="0"/>
              <a:t>Do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</a:t>
            </a:r>
            <a:r>
              <a:rPr lang="en-US" dirty="0"/>
              <a:t> change the loop nor the Convert.ToString() method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3124200"/>
            <a:ext cx="4487102" cy="2362200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274" y="2974139"/>
            <a:ext cx="3543795" cy="9621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274" y="4836011"/>
            <a:ext cx="3543795" cy="93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16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Strings are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  <a:r>
              <a:rPr lang="en-US" sz="3600" dirty="0"/>
              <a:t> sequences of </a:t>
            </a:r>
            <a:br>
              <a:rPr lang="en-US" sz="3600" dirty="0"/>
            </a:br>
            <a:r>
              <a:rPr lang="en-US" sz="3600" dirty="0"/>
              <a:t>characters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noProof="1"/>
              <a:t>Changes to the string create a new object, </a:t>
            </a:r>
            <a:br>
              <a:rPr lang="en-US" noProof="1"/>
            </a:br>
            <a:r>
              <a:rPr lang="en-US" noProof="1"/>
              <a:t>instead of modifying the old one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StringBuilder</a:t>
            </a:r>
            <a:r>
              <a:rPr lang="en-US" sz="3600" noProof="1"/>
              <a:t> offers good performance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Regular expressions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600" dirty="0"/>
              <a:t>describe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patterns</a:t>
            </a:r>
            <a:r>
              <a:rPr lang="en-US" sz="3600" dirty="0"/>
              <a:t> for</a:t>
            </a:r>
            <a:br>
              <a:rPr lang="en-US" dirty="0"/>
            </a:br>
            <a:r>
              <a:rPr lang="en-US" sz="3600" dirty="0"/>
              <a:t>searching through text</a:t>
            </a:r>
            <a:endParaRPr lang="en-US" dirty="0"/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sz="3400" dirty="0"/>
              <a:t>Define special characters, operators and</a:t>
            </a:r>
            <a:br>
              <a:rPr lang="en-US" sz="3400" dirty="0"/>
            </a:br>
            <a:r>
              <a:rPr lang="en-US" sz="3400" dirty="0"/>
              <a:t>constructs for building complex patterns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2426312"/>
            <a:ext cx="318413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3407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Strings and Text Processing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0249" y="3996240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1602" y="1255207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65249" y="2577353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377182" y="1391286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046412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1026769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192001" y="1794761"/>
            <a:ext cx="11804822" cy="32684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tech-softuni</a:t>
            </a:r>
            <a:endParaRPr lang="en-US" sz="6000" b="1" noProof="1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5403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6"/>
              </a:rPr>
              <a:t>C# Part 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 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8"/>
              </a:rPr>
              <a:t>C# Part II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9992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>
            <a:hlinkClick r:id="rId4" tooltip="Software University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988" y="1943240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>
            <a:hlinkClick r:id="rId9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1017" y="4018025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906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470525"/>
            <a:ext cx="8938472" cy="820600"/>
          </a:xfrm>
        </p:spPr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32550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6" name="Picture 2" descr="Image result for string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836" y="1584325"/>
            <a:ext cx="7053224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618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Strings are represented by </a:t>
            </a:r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System.String</a:t>
            </a:r>
            <a:r>
              <a:rPr lang="en-US" sz="3600" dirty="0"/>
              <a:t> objects in .NET Framework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sz="3600" dirty="0"/>
              <a:t>String objects contain an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sz="3600" dirty="0"/>
              <a:t>(read-only) sequence of characters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endParaRPr lang="en-US" sz="3600" dirty="0"/>
          </a:p>
          <a:p>
            <a:pPr marL="304747" lvl="1" indent="-304747">
              <a:buClr>
                <a:srgbClr val="F2B254"/>
              </a:buClr>
              <a:buSzPct val="100000"/>
            </a:pPr>
            <a:endParaRPr lang="en-US" sz="3600" dirty="0"/>
          </a:p>
          <a:p>
            <a:pPr marL="304747" lvl="1" indent="-304747">
              <a:buClr>
                <a:srgbClr val="F2B254"/>
              </a:buClr>
              <a:buSzPct val="100000"/>
            </a:pPr>
            <a:endParaRPr lang="en-US" sz="3600" dirty="0"/>
          </a:p>
          <a:p>
            <a:r>
              <a:rPr lang="en-US" sz="3600" dirty="0"/>
              <a:t>Before initializing, a string variable has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  <a:cs typeface="Consolas" pitchFamily="49" charset="0"/>
              </a:rPr>
              <a:t>null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3600" dirty="0"/>
              <a:t>value</a:t>
            </a:r>
          </a:p>
          <a:p>
            <a:endParaRPr lang="en-US" sz="3200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String?</a:t>
            </a:r>
          </a:p>
        </p:txBody>
      </p:sp>
      <p:pic>
        <p:nvPicPr>
          <p:cNvPr id="2054" name="Picture 6" descr="Image result for string programm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097" y="3352800"/>
            <a:ext cx="5719454" cy="2336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160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8" name="Rectangle 6"/>
          <p:cNvSpPr>
            <a:spLocks noGrp="1" noChangeArrowheads="1"/>
          </p:cNvSpPr>
          <p:nvPr>
            <p:ph type="title"/>
          </p:nvPr>
        </p:nvSpPr>
        <p:spPr>
          <a:xfrm>
            <a:off x="1626222" y="4441336"/>
            <a:ext cx="8938472" cy="820600"/>
          </a:xfrm>
          <a:noFill/>
          <a:ln/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Manipulating Strings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6222" y="5287510"/>
            <a:ext cx="8938472" cy="1339204"/>
          </a:xfrm>
        </p:spPr>
        <p:txBody>
          <a:bodyPr/>
          <a:lstStyle/>
          <a:p>
            <a:r>
              <a:rPr lang="en-US" dirty="0"/>
              <a:t>Comparing, Concatenating, Searching, Extracting Substrings, Splitting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198812" y="914400"/>
            <a:ext cx="7255266" cy="3255249"/>
            <a:chOff x="1598108" y="2993151"/>
            <a:chExt cx="7255266" cy="3255249"/>
          </a:xfrm>
        </p:grpSpPr>
        <p:pic>
          <p:nvPicPr>
            <p:cNvPr id="60417" name="Picture 1" descr="C:\Trash\sinaps.png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8108" y="3560312"/>
              <a:ext cx="5793292" cy="2688088"/>
            </a:xfrm>
            <a:prstGeom prst="rect">
              <a:avLst/>
            </a:prstGeom>
            <a:noFill/>
          </p:spPr>
        </p:pic>
        <p:pic>
          <p:nvPicPr>
            <p:cNvPr id="1030" name="Picture 6" descr="http://images.wikia.com/fallout/images/6/6e/Tweezers.png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65600">
              <a:off x="4639355" y="2993151"/>
              <a:ext cx="4214019" cy="22088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7443742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76173" name="Rectangle 1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Several ways to compare two strings: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Dictionary-based string comparison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Case-insensitive</a:t>
            </a:r>
          </a:p>
          <a:p>
            <a:pPr lvl="2">
              <a:lnSpc>
                <a:spcPct val="100000"/>
              </a:lnSpc>
            </a:pPr>
            <a:endParaRPr lang="en-US" dirty="0"/>
          </a:p>
          <a:p>
            <a:pPr lvl="2">
              <a:lnSpc>
                <a:spcPct val="100000"/>
              </a:lnSpc>
            </a:pPr>
            <a:endParaRPr lang="en-US" dirty="0"/>
          </a:p>
          <a:p>
            <a:pPr lvl="2">
              <a:lnSpc>
                <a:spcPct val="100000"/>
              </a:lnSpc>
              <a:spcBef>
                <a:spcPts val="3600"/>
              </a:spcBef>
            </a:pPr>
            <a:r>
              <a:rPr lang="en-US" dirty="0"/>
              <a:t>Case-sensitive</a:t>
            </a:r>
          </a:p>
        </p:txBody>
      </p:sp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Strings</a:t>
            </a:r>
            <a:endParaRPr lang="bg-BG" dirty="0"/>
          </a:p>
        </p:txBody>
      </p:sp>
      <p:sp>
        <p:nvSpPr>
          <p:cNvPr id="476164" name="Rectangle 4"/>
          <p:cNvSpPr>
            <a:spLocks noChangeArrowheads="1"/>
          </p:cNvSpPr>
          <p:nvPr/>
        </p:nvSpPr>
        <p:spPr bwMode="auto">
          <a:xfrm>
            <a:off x="1217612" y="3124776"/>
            <a:ext cx="9982200" cy="15142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result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string.Compare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(str1, str2,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true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result == 0 if str1 equals str2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result &lt; 0 if str1 is before str2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result &gt; 0 if str1 is after str2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</p:txBody>
      </p:sp>
      <p:sp>
        <p:nvSpPr>
          <p:cNvPr id="476165" name="Rectangle 5"/>
          <p:cNvSpPr>
            <a:spLocks noChangeArrowheads="1"/>
          </p:cNvSpPr>
          <p:nvPr/>
        </p:nvSpPr>
        <p:spPr bwMode="auto">
          <a:xfrm>
            <a:off x="1198706" y="5415280"/>
            <a:ext cx="10001106" cy="4478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result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string.Compare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(str1, str2,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false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12943680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6164" grpId="0" animBg="1"/>
      <p:bldP spid="47616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Strings (2)</a:t>
            </a:r>
            <a:endParaRPr lang="bg-BG" dirty="0"/>
          </a:p>
        </p:txBody>
      </p:sp>
      <p:sp>
        <p:nvSpPr>
          <p:cNvPr id="6082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Equality checking by operator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Performs case-sensitive comparison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3200" dirty="0"/>
              <a:t>Using the case-sensitive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Equals()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method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same effect like the operator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</a:p>
        </p:txBody>
      </p:sp>
      <p:sp>
        <p:nvSpPr>
          <p:cNvPr id="608262" name="Rectangle 6"/>
          <p:cNvSpPr>
            <a:spLocks noChangeArrowheads="1"/>
          </p:cNvSpPr>
          <p:nvPr/>
        </p:nvSpPr>
        <p:spPr bwMode="auto">
          <a:xfrm>
            <a:off x="912812" y="2493818"/>
            <a:ext cx="10287000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(str1 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str2)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18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</p:txBody>
      </p:sp>
      <p:sp>
        <p:nvSpPr>
          <p:cNvPr id="608263" name="Rectangle 7"/>
          <p:cNvSpPr>
            <a:spLocks noChangeArrowheads="1"/>
          </p:cNvSpPr>
          <p:nvPr/>
        </p:nvSpPr>
        <p:spPr bwMode="auto">
          <a:xfrm>
            <a:off x="904297" y="5201563"/>
            <a:ext cx="10295515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(str1.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Equals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(str2))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	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5877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2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826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Concatenating Strings</a:t>
            </a:r>
            <a:endParaRPr lang="bg-BG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143001"/>
            <a:ext cx="11263200" cy="531018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There are two ways to combine strings: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Using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Concat()</a:t>
            </a:r>
            <a:r>
              <a:rPr lang="en-US" dirty="0"/>
              <a:t> method</a:t>
            </a:r>
          </a:p>
          <a:p>
            <a:pPr lvl="1">
              <a:lnSpc>
                <a:spcPct val="100000"/>
              </a:lnSpc>
            </a:pPr>
            <a:endParaRPr lang="en-US" sz="2800" dirty="0"/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dirty="0"/>
              <a:t>Using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dirty="0"/>
              <a:t> or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</a:t>
            </a:r>
            <a:r>
              <a:rPr lang="en-US" dirty="0"/>
              <a:t> operators</a:t>
            </a:r>
          </a:p>
          <a:p>
            <a:pPr lvl="1"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  <a:spcBef>
                <a:spcPts val="3600"/>
              </a:spcBef>
            </a:pPr>
            <a:r>
              <a:rPr lang="en-US" dirty="0"/>
              <a:t>Any object can be appended to a string</a:t>
            </a:r>
          </a:p>
        </p:txBody>
      </p:sp>
      <p:sp>
        <p:nvSpPr>
          <p:cNvPr id="477188" name="Rectangle 4"/>
          <p:cNvSpPr>
            <a:spLocks noChangeArrowheads="1"/>
          </p:cNvSpPr>
          <p:nvPr/>
        </p:nvSpPr>
        <p:spPr bwMode="auto">
          <a:xfrm>
            <a:off x="1065212" y="2546121"/>
            <a:ext cx="10058400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string.Concat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(str1, str2); </a:t>
            </a:r>
          </a:p>
        </p:txBody>
      </p:sp>
      <p:sp>
        <p:nvSpPr>
          <p:cNvPr id="477190" name="Rectangle 6"/>
          <p:cNvSpPr>
            <a:spLocks noChangeArrowheads="1"/>
          </p:cNvSpPr>
          <p:nvPr/>
        </p:nvSpPr>
        <p:spPr bwMode="auto">
          <a:xfrm>
            <a:off x="1065212" y="3796791"/>
            <a:ext cx="10058400" cy="769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str1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str2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str3;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str1;</a:t>
            </a:r>
          </a:p>
        </p:txBody>
      </p:sp>
      <p:sp>
        <p:nvSpPr>
          <p:cNvPr id="477191" name="Rectangle 7"/>
          <p:cNvSpPr>
            <a:spLocks noChangeArrowheads="1"/>
          </p:cNvSpPr>
          <p:nvPr/>
        </p:nvSpPr>
        <p:spPr bwMode="auto">
          <a:xfrm>
            <a:off x="760412" y="5422855"/>
            <a:ext cx="10363200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 = "Peter";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= 22;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name + " " + age; //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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"Peter 22"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9770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7188" grpId="0" animBg="1"/>
      <p:bldP spid="477190" grpId="0" animBg="1"/>
      <p:bldP spid="477191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4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1642</Words>
  <Application>Microsoft Office PowerPoint</Application>
  <PresentationFormat>Custom</PresentationFormat>
  <Paragraphs>374</Paragraphs>
  <Slides>31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Arial</vt:lpstr>
      <vt:lpstr>Calibri</vt:lpstr>
      <vt:lpstr>Consolas</vt:lpstr>
      <vt:lpstr>Courier New</vt:lpstr>
      <vt:lpstr>Wingdings</vt:lpstr>
      <vt:lpstr>Wingdings 2</vt:lpstr>
      <vt:lpstr>SoftUni 16x9</vt:lpstr>
      <vt:lpstr>1_SoftUni 16x9</vt:lpstr>
      <vt:lpstr>2_SoftUni 16x9</vt:lpstr>
      <vt:lpstr>4_SoftUni 16x9</vt:lpstr>
      <vt:lpstr>Strings and Text Processing</vt:lpstr>
      <vt:lpstr>Table of Contents</vt:lpstr>
      <vt:lpstr>Questions</vt:lpstr>
      <vt:lpstr>Strings</vt:lpstr>
      <vt:lpstr>What is a String?</vt:lpstr>
      <vt:lpstr>Manipulating Strings</vt:lpstr>
      <vt:lpstr>Comparing Strings</vt:lpstr>
      <vt:lpstr>Comparing Strings (2)</vt:lpstr>
      <vt:lpstr>Concatenating Strings</vt:lpstr>
      <vt:lpstr>Searching in Strings</vt:lpstr>
      <vt:lpstr>Problem: Count substring occurrences</vt:lpstr>
      <vt:lpstr>Solution: Count substring occurrences</vt:lpstr>
      <vt:lpstr>Extracting Substrings</vt:lpstr>
      <vt:lpstr>Splitting Strings</vt:lpstr>
      <vt:lpstr>Other String Operations</vt:lpstr>
      <vt:lpstr>Replacing and Deleting Substrings</vt:lpstr>
      <vt:lpstr>Problem: Text filter</vt:lpstr>
      <vt:lpstr>Solution: Text Filter</vt:lpstr>
      <vt:lpstr>Changing Character Casing</vt:lpstr>
      <vt:lpstr>Trimming White Space</vt:lpstr>
      <vt:lpstr>String Operations</vt:lpstr>
      <vt:lpstr>Building and Modifying Strings</vt:lpstr>
      <vt:lpstr>StringBuilder: How It Works?</vt:lpstr>
      <vt:lpstr>Changing the Contents of a String</vt:lpstr>
      <vt:lpstr>The StringBuilder Class</vt:lpstr>
      <vt:lpstr>The StringBuilder Class (2)</vt:lpstr>
      <vt:lpstr>Demo: String concatenation</vt:lpstr>
      <vt:lpstr>Summary</vt:lpstr>
      <vt:lpstr>Strings and Text Processing</vt:lpstr>
      <vt:lpstr>License</vt:lpstr>
      <vt:lpstr>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Strings and Text Processing</dc:title>
  <dc:subject>Programming Fundamentals Course</dc:subject>
  <dc:creator/>
  <cp:keywords>C#, text, string, processing,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2017-02-13T08:38:49Z</dcterms:modified>
  <cp:category>programming, software engineering, C#, data structures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